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2" r:id="rId4"/>
    <p:sldId id="263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973D4-A194-411F-9982-9AD28A2BB805}" type="datetimeFigureOut">
              <a:rPr lang="en-US" smtClean="0"/>
              <a:t>5/10/2012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141CD-1438-4B09-BCD2-5B3A92078B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973D4-A194-411F-9982-9AD28A2BB805}" type="datetimeFigureOut">
              <a:rPr lang="en-US" smtClean="0"/>
              <a:t>5/10/2012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141CD-1438-4B09-BCD2-5B3A92078B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973D4-A194-411F-9982-9AD28A2BB805}" type="datetimeFigureOut">
              <a:rPr lang="en-US" smtClean="0"/>
              <a:t>5/10/2012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141CD-1438-4B09-BCD2-5B3A92078B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973D4-A194-411F-9982-9AD28A2BB805}" type="datetimeFigureOut">
              <a:rPr lang="en-US" smtClean="0"/>
              <a:t>5/10/2012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141CD-1438-4B09-BCD2-5B3A92078B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973D4-A194-411F-9982-9AD28A2BB805}" type="datetimeFigureOut">
              <a:rPr lang="en-US" smtClean="0"/>
              <a:t>5/10/2012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141CD-1438-4B09-BCD2-5B3A92078B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973D4-A194-411F-9982-9AD28A2BB805}" type="datetimeFigureOut">
              <a:rPr lang="en-US" smtClean="0"/>
              <a:t>5/10/2012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141CD-1438-4B09-BCD2-5B3A92078B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973D4-A194-411F-9982-9AD28A2BB805}" type="datetimeFigureOut">
              <a:rPr lang="en-US" smtClean="0"/>
              <a:t>5/10/2012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141CD-1438-4B09-BCD2-5B3A92078B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973D4-A194-411F-9982-9AD28A2BB805}" type="datetimeFigureOut">
              <a:rPr lang="en-US" smtClean="0"/>
              <a:t>5/10/2012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141CD-1438-4B09-BCD2-5B3A92078B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973D4-A194-411F-9982-9AD28A2BB805}" type="datetimeFigureOut">
              <a:rPr lang="en-US" smtClean="0"/>
              <a:t>5/10/2012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141CD-1438-4B09-BCD2-5B3A92078B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973D4-A194-411F-9982-9AD28A2BB805}" type="datetimeFigureOut">
              <a:rPr lang="en-US" smtClean="0"/>
              <a:t>5/10/2012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141CD-1438-4B09-BCD2-5B3A92078B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973D4-A194-411F-9982-9AD28A2BB805}" type="datetimeFigureOut">
              <a:rPr lang="en-US" smtClean="0"/>
              <a:t>5/10/2012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141CD-1438-4B09-BCD2-5B3A92078B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F973D4-A194-411F-9982-9AD28A2BB805}" type="datetimeFigureOut">
              <a:rPr lang="en-US" smtClean="0"/>
              <a:t>5/10/2012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D141CD-1438-4B09-BCD2-5B3A92078B0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1"/>
            <a:ext cx="7772400" cy="990599"/>
          </a:xfrm>
        </p:spPr>
        <p:txBody>
          <a:bodyPr/>
          <a:lstStyle/>
          <a:p>
            <a:r>
              <a:rPr lang="en-US" dirty="0" smtClean="0"/>
              <a:t>Refraction Lab (Mr. </a:t>
            </a:r>
            <a:r>
              <a:rPr lang="en-US" dirty="0" err="1" smtClean="0"/>
              <a:t>Konichek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"/>
          <p:cNvGrpSpPr>
            <a:grpSpLocks/>
          </p:cNvGrpSpPr>
          <p:nvPr/>
        </p:nvGrpSpPr>
        <p:grpSpPr bwMode="auto">
          <a:xfrm>
            <a:off x="5638800" y="990600"/>
            <a:ext cx="4343400" cy="4495800"/>
            <a:chOff x="0" y="2286000"/>
            <a:chExt cx="4343400" cy="4495800"/>
          </a:xfrm>
        </p:grpSpPr>
        <p:pic>
          <p:nvPicPr>
            <p:cNvPr id="33803" name="Object 2"/>
            <p:cNvPicPr>
              <a:picLocks noChangeArrowheads="1"/>
            </p:cNvPicPr>
            <p:nvPr/>
          </p:nvPicPr>
          <p:blipFill>
            <a:blip r:embed="rId2" cstate="print"/>
            <a:srcRect t="-107" r="-56" b="-204"/>
            <a:stretch>
              <a:fillRect/>
            </a:stretch>
          </p:blipFill>
          <p:spPr bwMode="auto">
            <a:xfrm>
              <a:off x="0" y="2286000"/>
              <a:ext cx="4343400" cy="4495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" name="Curved Up Arrow 4"/>
            <p:cNvSpPr/>
            <p:nvPr/>
          </p:nvSpPr>
          <p:spPr>
            <a:xfrm flipH="1">
              <a:off x="1981200" y="3352800"/>
              <a:ext cx="914400" cy="533400"/>
            </a:xfrm>
            <a:prstGeom prst="curvedUpArrow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3805" name="TextBox 5"/>
            <p:cNvSpPr txBox="1">
              <a:spLocks noChangeArrowheads="1"/>
            </p:cNvSpPr>
            <p:nvPr/>
          </p:nvSpPr>
          <p:spPr bwMode="auto">
            <a:xfrm>
              <a:off x="1905000" y="3805535"/>
              <a:ext cx="1002197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FF0000"/>
                  </a:solidFill>
                </a:rPr>
                <a:t>10-15</a:t>
              </a:r>
              <a:r>
                <a:rPr lang="en-US" sz="2400" b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º</a:t>
              </a:r>
              <a:endParaRPr lang="en-US" sz="2400" b="1">
                <a:solidFill>
                  <a:srgbClr val="FF0000"/>
                </a:solidFill>
              </a:endParaRPr>
            </a:p>
          </p:txBody>
        </p:sp>
      </p:grpSp>
      <p:sp>
        <p:nvSpPr>
          <p:cNvPr id="8" name="Rectangle 7"/>
          <p:cNvSpPr/>
          <p:nvPr/>
        </p:nvSpPr>
        <p:spPr>
          <a:xfrm>
            <a:off x="4953000" y="914400"/>
            <a:ext cx="762000" cy="5943600"/>
          </a:xfrm>
          <a:prstGeom prst="rect">
            <a:avLst/>
          </a:prstGeom>
          <a:solidFill>
            <a:srgbClr val="FEFEA0"/>
          </a:solidFill>
          <a:ln>
            <a:solidFill>
              <a:srgbClr val="FEFE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731838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b="1" u="sng" dirty="0" smtClean="0">
                <a:solidFill>
                  <a:schemeClr val="accent6">
                    <a:lumMod val="75000"/>
                  </a:schemeClr>
                </a:solidFill>
              </a:rPr>
              <a:t>LAB: Refraction of Light—Part 1</a:t>
            </a:r>
            <a:endParaRPr lang="en-US" b="1" u="sng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76200" y="533400"/>
            <a:ext cx="5334000" cy="5943600"/>
          </a:xfrm>
        </p:spPr>
        <p:txBody>
          <a:bodyPr/>
          <a:lstStyle/>
          <a:p>
            <a:pPr>
              <a:spcBef>
                <a:spcPts val="0"/>
              </a:spcBef>
              <a:buFont typeface="Arial" charset="0"/>
              <a:buNone/>
              <a:defRPr/>
            </a:pPr>
            <a:r>
              <a:rPr lang="en-US" sz="2800" b="1" i="1" dirty="0" smtClean="0">
                <a:solidFill>
                  <a:schemeClr val="accent6">
                    <a:lumMod val="75000"/>
                  </a:schemeClr>
                </a:solidFill>
              </a:rPr>
              <a:t>Index of Refraction for H</a:t>
            </a:r>
            <a:r>
              <a:rPr lang="en-US" sz="2800" b="1" i="1" baseline="-25000" dirty="0" smtClean="0">
                <a:solidFill>
                  <a:schemeClr val="accent6">
                    <a:lumMod val="75000"/>
                  </a:schemeClr>
                </a:solidFill>
              </a:rPr>
              <a:t>2</a:t>
            </a:r>
            <a:r>
              <a:rPr lang="en-US" sz="2800" b="1" i="1" dirty="0" smtClean="0">
                <a:solidFill>
                  <a:schemeClr val="accent6">
                    <a:lumMod val="75000"/>
                  </a:schemeClr>
                </a:solidFill>
              </a:rPr>
              <a:t>O</a:t>
            </a:r>
          </a:p>
          <a:p>
            <a:pPr>
              <a:spcBef>
                <a:spcPts val="0"/>
              </a:spcBef>
              <a:buFont typeface="Arial" charset="0"/>
              <a:buNone/>
              <a:defRPr/>
            </a:pPr>
            <a:r>
              <a:rPr lang="en-US" sz="2400" b="1" u="sng" dirty="0" smtClean="0"/>
              <a:t>Procedure:</a:t>
            </a:r>
          </a:p>
          <a:p>
            <a:pPr>
              <a:spcBef>
                <a:spcPts val="0"/>
              </a:spcBef>
              <a:defRPr/>
            </a:pPr>
            <a:r>
              <a:rPr lang="en-US" sz="2400" dirty="0" smtClean="0"/>
              <a:t>Set laser at 10-15</a:t>
            </a:r>
            <a:r>
              <a:rPr lang="en-US" sz="2400" dirty="0" smtClean="0">
                <a:cs typeface="Times New Roman"/>
              </a:rPr>
              <a:t>º &amp; use clamp to hold down laser button (</a:t>
            </a:r>
            <a:r>
              <a:rPr lang="en-US" sz="2400" b="1" cap="small" dirty="0" smtClean="0">
                <a:solidFill>
                  <a:srgbClr val="FF0000"/>
                </a:solidFill>
                <a:cs typeface="Times New Roman"/>
              </a:rPr>
              <a:t>unclamp the button when finished</a:t>
            </a:r>
            <a:r>
              <a:rPr lang="en-US" sz="2400" dirty="0" smtClean="0">
                <a:cs typeface="Times New Roman"/>
              </a:rPr>
              <a:t>)</a:t>
            </a:r>
          </a:p>
          <a:p>
            <a:pPr>
              <a:spcBef>
                <a:spcPts val="0"/>
              </a:spcBef>
              <a:defRPr/>
            </a:pPr>
            <a:r>
              <a:rPr lang="en-US" sz="2400" dirty="0" smtClean="0">
                <a:cs typeface="Times New Roman"/>
              </a:rPr>
              <a:t>On vertical tape strip, mark un-refracted laser dot (</a:t>
            </a:r>
            <a:r>
              <a:rPr lang="en-US" sz="2400" b="1" dirty="0" smtClean="0">
                <a:solidFill>
                  <a:srgbClr val="0070C0"/>
                </a:solidFill>
                <a:cs typeface="Times New Roman"/>
              </a:rPr>
              <a:t>Un</a:t>
            </a:r>
            <a:r>
              <a:rPr lang="en-US" sz="2400" dirty="0" smtClean="0">
                <a:cs typeface="Times New Roman"/>
              </a:rPr>
              <a:t>) (</a:t>
            </a:r>
            <a:r>
              <a:rPr lang="en-US" sz="2400" b="1" cap="small" dirty="0" smtClean="0">
                <a:solidFill>
                  <a:srgbClr val="FF0000"/>
                </a:solidFill>
                <a:cs typeface="Times New Roman"/>
              </a:rPr>
              <a:t>caution: once set up don’t move beaker!!)</a:t>
            </a:r>
          </a:p>
          <a:p>
            <a:pPr>
              <a:spcBef>
                <a:spcPts val="0"/>
              </a:spcBef>
              <a:defRPr/>
            </a:pPr>
            <a:r>
              <a:rPr lang="en-US" sz="2400" dirty="0" smtClean="0">
                <a:cs typeface="Times New Roman"/>
              </a:rPr>
              <a:t>Fill beaker 2/3 full with H</a:t>
            </a:r>
            <a:r>
              <a:rPr lang="en-US" sz="2400" baseline="-25000" dirty="0" smtClean="0">
                <a:cs typeface="Times New Roman"/>
              </a:rPr>
              <a:t>2</a:t>
            </a:r>
            <a:r>
              <a:rPr lang="en-US" sz="2400" dirty="0" smtClean="0">
                <a:cs typeface="Times New Roman"/>
              </a:rPr>
              <a:t>O &amp; mark water line 1 (</a:t>
            </a:r>
            <a:r>
              <a:rPr lang="en-US" sz="2400" b="1" dirty="0" smtClean="0">
                <a:solidFill>
                  <a:srgbClr val="0070C0"/>
                </a:solidFill>
                <a:cs typeface="Times New Roman"/>
              </a:rPr>
              <a:t>WL 1</a:t>
            </a:r>
            <a:r>
              <a:rPr lang="en-US" sz="2400" dirty="0" smtClean="0">
                <a:cs typeface="Times New Roman"/>
              </a:rPr>
              <a:t>) &amp; refracted line 1 (</a:t>
            </a:r>
            <a:r>
              <a:rPr lang="en-US" sz="2400" b="1" dirty="0" smtClean="0">
                <a:solidFill>
                  <a:srgbClr val="0070C0"/>
                </a:solidFill>
                <a:cs typeface="Times New Roman"/>
              </a:rPr>
              <a:t>Re 1</a:t>
            </a:r>
            <a:r>
              <a:rPr lang="en-US" sz="2400" dirty="0" smtClean="0">
                <a:cs typeface="Times New Roman"/>
              </a:rPr>
              <a:t>)</a:t>
            </a:r>
          </a:p>
          <a:p>
            <a:pPr>
              <a:spcBef>
                <a:spcPts val="0"/>
              </a:spcBef>
              <a:defRPr/>
            </a:pPr>
            <a:r>
              <a:rPr lang="en-US" sz="2400" cap="small" dirty="0" smtClean="0">
                <a:cs typeface="Times New Roman"/>
              </a:rPr>
              <a:t>A</a:t>
            </a:r>
            <a:r>
              <a:rPr lang="en-US" sz="2400" dirty="0" smtClean="0">
                <a:cs typeface="Times New Roman"/>
              </a:rPr>
              <a:t>dd more H</a:t>
            </a:r>
            <a:r>
              <a:rPr lang="en-US" sz="2400" baseline="-25000" dirty="0" smtClean="0">
                <a:cs typeface="Times New Roman"/>
              </a:rPr>
              <a:t>2</a:t>
            </a:r>
            <a:r>
              <a:rPr lang="en-US" sz="2400" dirty="0" smtClean="0">
                <a:cs typeface="Times New Roman"/>
              </a:rPr>
              <a:t>O and mark </a:t>
            </a:r>
            <a:r>
              <a:rPr lang="en-US" sz="2400" b="1" dirty="0" smtClean="0">
                <a:solidFill>
                  <a:srgbClr val="0070C0"/>
                </a:solidFill>
                <a:cs typeface="Times New Roman"/>
              </a:rPr>
              <a:t>WL 2 </a:t>
            </a:r>
            <a:r>
              <a:rPr lang="en-US" sz="2400" dirty="0" smtClean="0">
                <a:cs typeface="Times New Roman"/>
              </a:rPr>
              <a:t>&amp; </a:t>
            </a:r>
            <a:r>
              <a:rPr lang="en-US" sz="2400" b="1" dirty="0" smtClean="0">
                <a:solidFill>
                  <a:srgbClr val="0070C0"/>
                </a:solidFill>
                <a:cs typeface="Times New Roman"/>
              </a:rPr>
              <a:t>Re 2</a:t>
            </a:r>
          </a:p>
          <a:p>
            <a:pPr>
              <a:spcBef>
                <a:spcPts val="0"/>
              </a:spcBef>
              <a:defRPr/>
            </a:pPr>
            <a:r>
              <a:rPr lang="en-US" sz="2400" b="1" dirty="0" smtClean="0">
                <a:cs typeface="Times New Roman"/>
              </a:rPr>
              <a:t>h = Re to WL    &amp; h’ = Un to WL</a:t>
            </a:r>
          </a:p>
          <a:p>
            <a:pPr>
              <a:spcBef>
                <a:spcPts val="0"/>
              </a:spcBef>
              <a:defRPr/>
            </a:pPr>
            <a:r>
              <a:rPr lang="en-US" sz="2400" b="1" dirty="0" smtClean="0">
                <a:solidFill>
                  <a:srgbClr val="0070C0"/>
                </a:solidFill>
                <a:cs typeface="Times New Roman"/>
              </a:rPr>
              <a:t>Calculate </a:t>
            </a:r>
            <a:r>
              <a:rPr lang="en-US" sz="2400" b="1" dirty="0" err="1" smtClean="0">
                <a:solidFill>
                  <a:srgbClr val="0070C0"/>
                </a:solidFill>
                <a:cs typeface="Times New Roman"/>
              </a:rPr>
              <a:t>n</a:t>
            </a:r>
            <a:r>
              <a:rPr lang="en-US" sz="2400" b="1" baseline="-25000" dirty="0" err="1" smtClean="0">
                <a:solidFill>
                  <a:srgbClr val="0070C0"/>
                </a:solidFill>
                <a:cs typeface="Times New Roman"/>
              </a:rPr>
              <a:t>water</a:t>
            </a:r>
            <a:r>
              <a:rPr lang="en-US" sz="2400" b="1" dirty="0" smtClean="0">
                <a:solidFill>
                  <a:srgbClr val="0070C0"/>
                </a:solidFill>
                <a:cs typeface="Times New Roman"/>
              </a:rPr>
              <a:t> = h/h’ for both trials &amp; % error</a:t>
            </a:r>
          </a:p>
          <a:p>
            <a:pPr>
              <a:spcBef>
                <a:spcPts val="0"/>
              </a:spcBef>
              <a:buFont typeface="Arial" charset="0"/>
              <a:buNone/>
              <a:defRPr/>
            </a:pPr>
            <a:endParaRPr lang="en-US" sz="2400" b="1" cap="small" dirty="0" smtClean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4876800" y="1535113"/>
            <a:ext cx="89376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WL 2__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4821238" y="2514600"/>
            <a:ext cx="8937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WL 1__</a:t>
            </a:r>
          </a:p>
        </p:txBody>
      </p:sp>
      <p:sp>
        <p:nvSpPr>
          <p:cNvPr id="33800" name="TextBox 10"/>
          <p:cNvSpPr txBox="1">
            <a:spLocks noChangeArrowheads="1"/>
          </p:cNvSpPr>
          <p:nvPr/>
        </p:nvSpPr>
        <p:spPr bwMode="auto">
          <a:xfrm>
            <a:off x="4876800" y="3744913"/>
            <a:ext cx="7572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Un   </a:t>
            </a:r>
            <a:r>
              <a:rPr lang="en-US" b="1">
                <a:latin typeface="Times New Roman" pitchFamily="18" charset="0"/>
                <a:cs typeface="Times New Roman" pitchFamily="18" charset="0"/>
              </a:rPr>
              <a:t>●</a:t>
            </a:r>
            <a:endParaRPr lang="en-US" b="1"/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4876800" y="5040313"/>
            <a:ext cx="8413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Re 1  </a:t>
            </a:r>
            <a:r>
              <a:rPr lang="en-US" b="1">
                <a:latin typeface="Times New Roman" pitchFamily="18" charset="0"/>
                <a:cs typeface="Times New Roman" pitchFamily="18" charset="0"/>
              </a:rPr>
              <a:t>●</a:t>
            </a:r>
            <a:endParaRPr lang="en-US" b="1"/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4873625" y="5486400"/>
            <a:ext cx="8413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Re 2  </a:t>
            </a:r>
            <a:r>
              <a:rPr lang="en-US" b="1">
                <a:latin typeface="Times New Roman" pitchFamily="18" charset="0"/>
                <a:cs typeface="Times New Roman" pitchFamily="18" charset="0"/>
              </a:rPr>
              <a:t>●</a:t>
            </a:r>
            <a:endParaRPr lang="en-US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2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63563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b="1" u="sng" dirty="0" smtClean="0">
                <a:solidFill>
                  <a:schemeClr val="accent6">
                    <a:lumMod val="75000"/>
                  </a:schemeClr>
                </a:solidFill>
              </a:rPr>
              <a:t>LAB: Refraction of Light—Part 2</a:t>
            </a:r>
            <a:endParaRPr lang="en-US" b="1" u="sng" dirty="0">
              <a:solidFill>
                <a:schemeClr val="accent6">
                  <a:lumMod val="75000"/>
                </a:schemeClr>
              </a:solidFill>
            </a:endParaRPr>
          </a:p>
        </p:txBody>
      </p:sp>
      <p:grpSp>
        <p:nvGrpSpPr>
          <p:cNvPr id="3" name="Group 20"/>
          <p:cNvGrpSpPr>
            <a:grpSpLocks/>
          </p:cNvGrpSpPr>
          <p:nvPr/>
        </p:nvGrpSpPr>
        <p:grpSpPr bwMode="auto">
          <a:xfrm>
            <a:off x="2667000" y="1981200"/>
            <a:ext cx="4419600" cy="4876800"/>
            <a:chOff x="228600" y="1905000"/>
            <a:chExt cx="4419600" cy="4876800"/>
          </a:xfrm>
        </p:grpSpPr>
        <p:grpSp>
          <p:nvGrpSpPr>
            <p:cNvPr id="4" name="Group 51"/>
            <p:cNvGrpSpPr>
              <a:grpSpLocks/>
            </p:cNvGrpSpPr>
            <p:nvPr/>
          </p:nvGrpSpPr>
          <p:grpSpPr bwMode="auto">
            <a:xfrm>
              <a:off x="228600" y="1905000"/>
              <a:ext cx="3810000" cy="4876800"/>
              <a:chOff x="213946" y="4495800"/>
              <a:chExt cx="3443654" cy="2286000"/>
            </a:xfrm>
          </p:grpSpPr>
          <p:grpSp>
            <p:nvGrpSpPr>
              <p:cNvPr id="5" name="Group 25"/>
              <p:cNvGrpSpPr>
                <a:grpSpLocks/>
              </p:cNvGrpSpPr>
              <p:nvPr/>
            </p:nvGrpSpPr>
            <p:grpSpPr bwMode="auto">
              <a:xfrm>
                <a:off x="213946" y="4495800"/>
                <a:ext cx="3443654" cy="2286000"/>
                <a:chOff x="366346" y="1600200"/>
                <a:chExt cx="3443654" cy="2286000"/>
              </a:xfrm>
            </p:grpSpPr>
            <p:grpSp>
              <p:nvGrpSpPr>
                <p:cNvPr id="7" name="Group 26"/>
                <p:cNvGrpSpPr>
                  <a:grpSpLocks/>
                </p:cNvGrpSpPr>
                <p:nvPr/>
              </p:nvGrpSpPr>
              <p:grpSpPr bwMode="auto">
                <a:xfrm>
                  <a:off x="366346" y="1600200"/>
                  <a:ext cx="3443654" cy="2286000"/>
                  <a:chOff x="366346" y="1600200"/>
                  <a:chExt cx="3443654" cy="2286000"/>
                </a:xfrm>
              </p:grpSpPr>
              <p:sp>
                <p:nvSpPr>
                  <p:cNvPr id="9" name="Rectangle 8"/>
                  <p:cNvSpPr/>
                  <p:nvPr/>
                </p:nvSpPr>
                <p:spPr>
                  <a:xfrm>
                    <a:off x="1321960" y="1600200"/>
                    <a:ext cx="1650084" cy="2286000"/>
                  </a:xfrm>
                  <a:prstGeom prst="rect">
                    <a:avLst/>
                  </a:prstGeom>
                  <a:solidFill>
                    <a:schemeClr val="accent1">
                      <a:lumMod val="60000"/>
                      <a:lumOff val="40000"/>
                    </a:schemeClr>
                  </a:solidFill>
                  <a:ln>
                    <a:solidFill>
                      <a:schemeClr val="accent1">
                        <a:lumMod val="60000"/>
                        <a:lumOff val="4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/>
                  </a:p>
                </p:txBody>
              </p:sp>
              <p:grpSp>
                <p:nvGrpSpPr>
                  <p:cNvPr id="10" name="Group 29"/>
                  <p:cNvGrpSpPr>
                    <a:grpSpLocks/>
                  </p:cNvGrpSpPr>
                  <p:nvPr/>
                </p:nvGrpSpPr>
                <p:grpSpPr bwMode="auto">
                  <a:xfrm>
                    <a:off x="366346" y="1676400"/>
                    <a:ext cx="3443654" cy="1245394"/>
                    <a:chOff x="366346" y="1676400"/>
                    <a:chExt cx="3443654" cy="1245394"/>
                  </a:xfrm>
                </p:grpSpPr>
                <p:cxnSp>
                  <p:nvCxnSpPr>
                    <p:cNvPr id="11" name="Straight Arrow Connector 10"/>
                    <p:cNvCxnSpPr/>
                    <p:nvPr/>
                  </p:nvCxnSpPr>
                  <p:spPr>
                    <a:xfrm flipV="1">
                      <a:off x="2972044" y="1676102"/>
                      <a:ext cx="609814" cy="609451"/>
                    </a:xfrm>
                    <a:prstGeom prst="straightConnector1">
                      <a:avLst/>
                    </a:prstGeom>
                    <a:ln w="38100">
                      <a:solidFill>
                        <a:srgbClr val="FF0000"/>
                      </a:solidFill>
                      <a:tailEnd type="arrow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" name="Straight Connector 11"/>
                    <p:cNvCxnSpPr/>
                    <p:nvPr/>
                  </p:nvCxnSpPr>
                  <p:spPr>
                    <a:xfrm>
                      <a:off x="762366" y="2743200"/>
                      <a:ext cx="1523817" cy="0"/>
                    </a:xfrm>
                    <a:prstGeom prst="line">
                      <a:avLst/>
                    </a:prstGeom>
                    <a:ln w="28575">
                      <a:solidFill>
                        <a:schemeClr val="tx1"/>
                      </a:solidFill>
                      <a:prstDash val="lg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" name="Straight Connector 12"/>
                    <p:cNvCxnSpPr/>
                    <p:nvPr/>
                  </p:nvCxnSpPr>
                  <p:spPr>
                    <a:xfrm>
                      <a:off x="2286183" y="2285554"/>
                      <a:ext cx="1523817" cy="0"/>
                    </a:xfrm>
                    <a:prstGeom prst="line">
                      <a:avLst/>
                    </a:prstGeom>
                    <a:ln w="28575">
                      <a:solidFill>
                        <a:schemeClr val="tx1"/>
                      </a:solidFill>
                      <a:prstDash val="lg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34841" name="TextBox 33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366346" y="2734242"/>
                      <a:ext cx="1016625" cy="187552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>
                      <a:spAutoFit/>
                    </a:bodyPr>
                    <a:lstStyle/>
                    <a:p>
                      <a:r>
                        <a:rPr lang="el-GR" sz="2000" b="1">
                          <a:latin typeface="Times New Roman" pitchFamily="18" charset="0"/>
                          <a:cs typeface="Times New Roman" pitchFamily="18" charset="0"/>
                        </a:rPr>
                        <a:t>θ</a:t>
                      </a:r>
                      <a:r>
                        <a:rPr lang="en-US" sz="2000" b="1" baseline="-25000">
                          <a:latin typeface="Times New Roman" pitchFamily="18" charset="0"/>
                          <a:cs typeface="Times New Roman" pitchFamily="18" charset="0"/>
                        </a:rPr>
                        <a:t>i </a:t>
                      </a:r>
                      <a:r>
                        <a:rPr lang="en-US" sz="2000" b="1">
                          <a:latin typeface="Times New Roman" pitchFamily="18" charset="0"/>
                          <a:cs typeface="Times New Roman" pitchFamily="18" charset="0"/>
                        </a:rPr>
                        <a:t>= 33</a:t>
                      </a:r>
                      <a:r>
                        <a:rPr lang="en-US" sz="2000"/>
                        <a:t> ˚</a:t>
                      </a:r>
                      <a:endParaRPr lang="en-US" sz="2000" b="1" baseline="-25000"/>
                    </a:p>
                  </p:txBody>
                </p:sp>
                <p:sp>
                  <p:nvSpPr>
                    <p:cNvPr id="34842" name="TextBox 34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743808" y="2555648"/>
                      <a:ext cx="1308589" cy="187552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>
                      <a:spAutoFit/>
                    </a:bodyPr>
                    <a:lstStyle/>
                    <a:p>
                      <a:r>
                        <a:rPr lang="el-GR" sz="2000" b="1">
                          <a:latin typeface="Times New Roman" pitchFamily="18" charset="0"/>
                          <a:cs typeface="Times New Roman" pitchFamily="18" charset="0"/>
                        </a:rPr>
                        <a:t>θ</a:t>
                      </a:r>
                      <a:r>
                        <a:rPr lang="en-US" sz="2000" b="1" baseline="-25000">
                          <a:latin typeface="Times New Roman" pitchFamily="18" charset="0"/>
                          <a:cs typeface="Times New Roman" pitchFamily="18" charset="0"/>
                        </a:rPr>
                        <a:t>r  </a:t>
                      </a:r>
                      <a:r>
                        <a:rPr lang="en-US" sz="2000" b="1">
                          <a:latin typeface="Times New Roman" pitchFamily="18" charset="0"/>
                          <a:cs typeface="Times New Roman" pitchFamily="18" charset="0"/>
                        </a:rPr>
                        <a:t>= 22.5˚ </a:t>
                      </a:r>
                      <a:endParaRPr lang="en-US" sz="2000" b="1"/>
                    </a:p>
                  </p:txBody>
                </p:sp>
                <p:sp>
                  <p:nvSpPr>
                    <p:cNvPr id="34843" name="TextBox 35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762000" y="1733490"/>
                      <a:ext cx="554960" cy="400110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none">
                      <a:spAutoFit/>
                    </a:bodyPr>
                    <a:lstStyle/>
                    <a:p>
                      <a:r>
                        <a:rPr lang="en-US" sz="2000" b="1">
                          <a:latin typeface="Times New Roman" pitchFamily="18" charset="0"/>
                          <a:cs typeface="Times New Roman" pitchFamily="18" charset="0"/>
                        </a:rPr>
                        <a:t>Air</a:t>
                      </a:r>
                      <a:endParaRPr lang="en-US" sz="2000" b="1" baseline="-25000"/>
                    </a:p>
                  </p:txBody>
                </p:sp>
                <p:sp>
                  <p:nvSpPr>
                    <p:cNvPr id="34844" name="TextBox 36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295400" y="1733490"/>
                      <a:ext cx="1255472" cy="400110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none">
                      <a:spAutoFit/>
                    </a:bodyPr>
                    <a:lstStyle/>
                    <a:p>
                      <a:r>
                        <a:rPr lang="en-US" sz="2000" b="1">
                          <a:latin typeface="Times New Roman" pitchFamily="18" charset="0"/>
                          <a:cs typeface="Times New Roman" pitchFamily="18" charset="0"/>
                        </a:rPr>
                        <a:t>Unknown</a:t>
                      </a:r>
                      <a:endParaRPr lang="en-US" sz="2000" b="1" baseline="-25000"/>
                    </a:p>
                  </p:txBody>
                </p:sp>
              </p:grpSp>
            </p:grpSp>
            <p:cxnSp>
              <p:nvCxnSpPr>
                <p:cNvPr id="8" name="Straight Arrow Connector 7"/>
                <p:cNvCxnSpPr/>
                <p:nvPr/>
              </p:nvCxnSpPr>
              <p:spPr>
                <a:xfrm flipV="1">
                  <a:off x="1321960" y="2286298"/>
                  <a:ext cx="1726132" cy="433090"/>
                </a:xfrm>
                <a:prstGeom prst="straightConnector1">
                  <a:avLst/>
                </a:prstGeom>
                <a:ln w="38100">
                  <a:solidFill>
                    <a:srgbClr val="FF0000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6" name="Straight Arrow Connector 5"/>
              <p:cNvCxnSpPr/>
              <p:nvPr/>
            </p:nvCxnSpPr>
            <p:spPr>
              <a:xfrm flipV="1">
                <a:off x="533919" y="5638800"/>
                <a:ext cx="608379" cy="609451"/>
              </a:xfrm>
              <a:prstGeom prst="straightConnector1">
                <a:avLst/>
              </a:prstGeom>
              <a:ln w="38100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4830" name="TextBox 34"/>
            <p:cNvSpPr txBox="1">
              <a:spLocks noChangeArrowheads="1"/>
            </p:cNvSpPr>
            <p:nvPr/>
          </p:nvSpPr>
          <p:spPr bwMode="auto">
            <a:xfrm>
              <a:off x="1676400" y="3333690"/>
              <a:ext cx="144780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l-GR" sz="2000" b="1">
                  <a:latin typeface="Times New Roman" pitchFamily="18" charset="0"/>
                  <a:cs typeface="Times New Roman" pitchFamily="18" charset="0"/>
                </a:rPr>
                <a:t>θ</a:t>
              </a:r>
              <a:r>
                <a:rPr lang="en-US" sz="2000" b="1" baseline="-25000">
                  <a:latin typeface="Times New Roman" pitchFamily="18" charset="0"/>
                  <a:cs typeface="Times New Roman" pitchFamily="18" charset="0"/>
                </a:rPr>
                <a:t>i  </a:t>
              </a:r>
              <a:r>
                <a:rPr lang="en-US" sz="2000" b="1">
                  <a:latin typeface="Times New Roman" pitchFamily="18" charset="0"/>
                  <a:cs typeface="Times New Roman" pitchFamily="18" charset="0"/>
                </a:rPr>
                <a:t>= 22.5˚ </a:t>
              </a:r>
              <a:endParaRPr lang="en-US" sz="2000" b="1"/>
            </a:p>
          </p:txBody>
        </p:sp>
        <p:sp>
          <p:nvSpPr>
            <p:cNvPr id="34831" name="TextBox 34"/>
            <p:cNvSpPr txBox="1">
              <a:spLocks noChangeArrowheads="1"/>
            </p:cNvSpPr>
            <p:nvPr/>
          </p:nvSpPr>
          <p:spPr bwMode="auto">
            <a:xfrm>
              <a:off x="3200400" y="2971800"/>
              <a:ext cx="144780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l-GR" sz="2000" b="1">
                  <a:latin typeface="Times New Roman" pitchFamily="18" charset="0"/>
                  <a:cs typeface="Times New Roman" pitchFamily="18" charset="0"/>
                </a:rPr>
                <a:t>θ</a:t>
              </a:r>
              <a:r>
                <a:rPr lang="en-US" sz="2000" b="1" baseline="-25000">
                  <a:latin typeface="Times New Roman" pitchFamily="18" charset="0"/>
                  <a:cs typeface="Times New Roman" pitchFamily="18" charset="0"/>
                </a:rPr>
                <a:t>r  </a:t>
              </a:r>
              <a:r>
                <a:rPr lang="en-US" sz="2000" b="1">
                  <a:latin typeface="Times New Roman" pitchFamily="18" charset="0"/>
                  <a:cs typeface="Times New Roman" pitchFamily="18" charset="0"/>
                </a:rPr>
                <a:t>= 35˚ </a:t>
              </a:r>
              <a:endParaRPr lang="en-US" sz="2000" b="1"/>
            </a:p>
          </p:txBody>
        </p:sp>
      </p:grp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0" y="5105400"/>
            <a:ext cx="3911600" cy="147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u="sng">
                <a:solidFill>
                  <a:srgbClr val="00B050"/>
                </a:solidFill>
              </a:rPr>
              <a:t>Unknown Index of Refraction</a:t>
            </a:r>
          </a:p>
          <a:p>
            <a:r>
              <a:rPr lang="en-US" b="1">
                <a:solidFill>
                  <a:srgbClr val="0070C0"/>
                </a:solidFill>
              </a:rPr>
              <a:t>n</a:t>
            </a:r>
            <a:r>
              <a:rPr lang="en-US" b="1" baseline="-25000">
                <a:solidFill>
                  <a:srgbClr val="0070C0"/>
                </a:solidFill>
              </a:rPr>
              <a:t>i</a:t>
            </a:r>
            <a:r>
              <a:rPr lang="en-US" b="1">
                <a:solidFill>
                  <a:srgbClr val="0070C0"/>
                </a:solidFill>
              </a:rPr>
              <a:t> sin θ</a:t>
            </a:r>
            <a:r>
              <a:rPr lang="en-US" b="1" baseline="-25000">
                <a:solidFill>
                  <a:srgbClr val="0070C0"/>
                </a:solidFill>
              </a:rPr>
              <a:t>i</a:t>
            </a:r>
            <a:r>
              <a:rPr lang="en-US" b="1">
                <a:solidFill>
                  <a:srgbClr val="0070C0"/>
                </a:solidFill>
              </a:rPr>
              <a:t> = n</a:t>
            </a:r>
            <a:r>
              <a:rPr lang="en-US" b="1" baseline="-25000">
                <a:solidFill>
                  <a:srgbClr val="0070C0"/>
                </a:solidFill>
              </a:rPr>
              <a:t>r</a:t>
            </a:r>
            <a:r>
              <a:rPr lang="en-US" b="1">
                <a:solidFill>
                  <a:srgbClr val="0070C0"/>
                </a:solidFill>
              </a:rPr>
              <a:t> sin θ</a:t>
            </a:r>
            <a:r>
              <a:rPr lang="en-US" b="1" baseline="-25000">
                <a:solidFill>
                  <a:srgbClr val="0070C0"/>
                </a:solidFill>
              </a:rPr>
              <a:t>r</a:t>
            </a:r>
          </a:p>
          <a:p>
            <a:pPr>
              <a:buFont typeface="Arial" charset="0"/>
              <a:buNone/>
            </a:pPr>
            <a:r>
              <a:rPr lang="en-US" b="1"/>
              <a:t>n</a:t>
            </a:r>
            <a:r>
              <a:rPr lang="en-US" b="1" baseline="-25000"/>
              <a:t>r </a:t>
            </a:r>
            <a:r>
              <a:rPr lang="en-US" b="1"/>
              <a:t>=  </a:t>
            </a:r>
            <a:r>
              <a:rPr lang="en-US" b="1" u="sng"/>
              <a:t>n</a:t>
            </a:r>
            <a:r>
              <a:rPr lang="en-US" b="1" u="sng" baseline="-25000"/>
              <a:t>i</a:t>
            </a:r>
            <a:r>
              <a:rPr lang="en-US" b="1" u="sng"/>
              <a:t> sin θ</a:t>
            </a:r>
            <a:r>
              <a:rPr lang="en-US" b="1" u="sng" baseline="-25000"/>
              <a:t>i</a:t>
            </a:r>
            <a:r>
              <a:rPr lang="en-US" b="1" u="sng"/>
              <a:t> </a:t>
            </a:r>
            <a:r>
              <a:rPr lang="en-US" b="1"/>
              <a:t>=</a:t>
            </a:r>
            <a:r>
              <a:rPr lang="en-US" b="1" u="sng"/>
              <a:t> 1.000293 sin33˚ </a:t>
            </a:r>
            <a:r>
              <a:rPr lang="en-US" b="1"/>
              <a:t>=  </a:t>
            </a:r>
            <a:r>
              <a:rPr lang="en-US" b="1">
                <a:solidFill>
                  <a:srgbClr val="FF0000"/>
                </a:solidFill>
              </a:rPr>
              <a:t>1.424</a:t>
            </a:r>
            <a:r>
              <a:rPr lang="en-US" b="1"/>
              <a:t> </a:t>
            </a:r>
          </a:p>
          <a:p>
            <a:pPr>
              <a:buFont typeface="Arial" charset="0"/>
              <a:buNone/>
            </a:pPr>
            <a:r>
              <a:rPr lang="en-US" b="1"/>
              <a:t>           sin θ</a:t>
            </a:r>
            <a:r>
              <a:rPr lang="en-US" b="1" baseline="-25000"/>
              <a:t>r             </a:t>
            </a:r>
            <a:r>
              <a:rPr lang="en-US" b="1"/>
              <a:t>sin 22.5˚</a:t>
            </a:r>
          </a:p>
          <a:p>
            <a:endParaRPr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5486400" y="3551238"/>
            <a:ext cx="3819525" cy="1477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u="sng">
                <a:solidFill>
                  <a:srgbClr val="00B050"/>
                </a:solidFill>
              </a:rPr>
              <a:t>Unknown Index of Refraction</a:t>
            </a:r>
          </a:p>
          <a:p>
            <a:r>
              <a:rPr lang="en-US" b="1">
                <a:solidFill>
                  <a:srgbClr val="0070C0"/>
                </a:solidFill>
              </a:rPr>
              <a:t>n</a:t>
            </a:r>
            <a:r>
              <a:rPr lang="en-US" b="1" baseline="-25000">
                <a:solidFill>
                  <a:srgbClr val="0070C0"/>
                </a:solidFill>
              </a:rPr>
              <a:t>i</a:t>
            </a:r>
            <a:r>
              <a:rPr lang="en-US" b="1">
                <a:solidFill>
                  <a:srgbClr val="0070C0"/>
                </a:solidFill>
              </a:rPr>
              <a:t> sin θ</a:t>
            </a:r>
            <a:r>
              <a:rPr lang="en-US" b="1" baseline="-25000">
                <a:solidFill>
                  <a:srgbClr val="0070C0"/>
                </a:solidFill>
              </a:rPr>
              <a:t>i</a:t>
            </a:r>
            <a:r>
              <a:rPr lang="en-US" b="1">
                <a:solidFill>
                  <a:srgbClr val="0070C0"/>
                </a:solidFill>
              </a:rPr>
              <a:t> = n</a:t>
            </a:r>
            <a:r>
              <a:rPr lang="en-US" b="1" baseline="-25000">
                <a:solidFill>
                  <a:srgbClr val="0070C0"/>
                </a:solidFill>
              </a:rPr>
              <a:t>r</a:t>
            </a:r>
            <a:r>
              <a:rPr lang="en-US" b="1">
                <a:solidFill>
                  <a:srgbClr val="0070C0"/>
                </a:solidFill>
              </a:rPr>
              <a:t> sin θ</a:t>
            </a:r>
            <a:r>
              <a:rPr lang="en-US" b="1" baseline="-25000">
                <a:solidFill>
                  <a:srgbClr val="0070C0"/>
                </a:solidFill>
              </a:rPr>
              <a:t>r</a:t>
            </a:r>
          </a:p>
          <a:p>
            <a:pPr>
              <a:buFont typeface="Arial" charset="0"/>
              <a:buNone/>
            </a:pPr>
            <a:r>
              <a:rPr lang="en-US" b="1"/>
              <a:t>n</a:t>
            </a:r>
            <a:r>
              <a:rPr lang="en-US" b="1" baseline="-25000"/>
              <a:t>i </a:t>
            </a:r>
            <a:r>
              <a:rPr lang="en-US" b="1"/>
              <a:t>=  </a:t>
            </a:r>
            <a:r>
              <a:rPr lang="en-US" b="1" u="sng"/>
              <a:t>n</a:t>
            </a:r>
            <a:r>
              <a:rPr lang="en-US" b="1" u="sng" baseline="-25000"/>
              <a:t>r</a:t>
            </a:r>
            <a:r>
              <a:rPr lang="en-US" b="1" u="sng"/>
              <a:t>sin θ</a:t>
            </a:r>
            <a:r>
              <a:rPr lang="en-US" b="1" u="sng" baseline="-25000"/>
              <a:t>r</a:t>
            </a:r>
            <a:r>
              <a:rPr lang="en-US" b="1"/>
              <a:t>=</a:t>
            </a:r>
            <a:r>
              <a:rPr lang="en-US" b="1" u="sng"/>
              <a:t> 1.000293 sin32˚ </a:t>
            </a:r>
            <a:r>
              <a:rPr lang="en-US" b="1"/>
              <a:t>=  </a:t>
            </a:r>
            <a:r>
              <a:rPr lang="en-US" b="1">
                <a:solidFill>
                  <a:srgbClr val="FF0000"/>
                </a:solidFill>
              </a:rPr>
              <a:t>1.499</a:t>
            </a:r>
            <a:r>
              <a:rPr lang="en-US" b="1"/>
              <a:t> </a:t>
            </a:r>
          </a:p>
          <a:p>
            <a:pPr>
              <a:buFont typeface="Arial" charset="0"/>
              <a:buNone/>
            </a:pPr>
            <a:r>
              <a:rPr lang="en-US" b="1"/>
              <a:t>           sin θ</a:t>
            </a:r>
            <a:r>
              <a:rPr lang="en-US" b="1" baseline="-25000"/>
              <a:t>i            </a:t>
            </a:r>
            <a:r>
              <a:rPr lang="en-US" b="1"/>
              <a:t>sin 22.5˚</a:t>
            </a:r>
          </a:p>
          <a:p>
            <a:endParaRPr lang="en-US"/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5638800" y="5983288"/>
            <a:ext cx="2786063" cy="92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u="sng">
                <a:solidFill>
                  <a:srgbClr val="0070C0"/>
                </a:solidFill>
              </a:rPr>
              <a:t>% Error Index of Refraction</a:t>
            </a:r>
          </a:p>
          <a:p>
            <a:r>
              <a:rPr lang="en-US" b="1" u="sng"/>
              <a:t>|1.51 – 1.46|</a:t>
            </a:r>
            <a:r>
              <a:rPr lang="en-US" b="1"/>
              <a:t> x 100 = </a:t>
            </a:r>
            <a:r>
              <a:rPr lang="en-US" b="1">
                <a:solidFill>
                  <a:srgbClr val="FF0000"/>
                </a:solidFill>
              </a:rPr>
              <a:t>3.31%</a:t>
            </a:r>
            <a:endParaRPr lang="en-US" b="1" u="sng">
              <a:solidFill>
                <a:srgbClr val="FF0000"/>
              </a:solidFill>
            </a:endParaRPr>
          </a:p>
          <a:p>
            <a:r>
              <a:rPr lang="en-US" b="1"/>
              <a:t>       1.51</a:t>
            </a: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5638800" y="4840288"/>
            <a:ext cx="28956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1" u="sng">
                <a:solidFill>
                  <a:srgbClr val="00B050"/>
                </a:solidFill>
              </a:rPr>
              <a:t>Average Index of  Refraction </a:t>
            </a:r>
            <a:r>
              <a:rPr lang="en-US" b="1">
                <a:solidFill>
                  <a:srgbClr val="00B050"/>
                </a:solidFill>
              </a:rPr>
              <a:t>(Experimental)</a:t>
            </a:r>
          </a:p>
          <a:p>
            <a:r>
              <a:rPr lang="en-US" b="1"/>
              <a:t>(1.499 + 1.424)/2 =</a:t>
            </a:r>
            <a:r>
              <a:rPr lang="en-US" b="1">
                <a:solidFill>
                  <a:srgbClr val="FF0000"/>
                </a:solidFill>
              </a:rPr>
              <a:t> 1.46 </a:t>
            </a:r>
          </a:p>
          <a:p>
            <a:endParaRPr lang="en-US"/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3276600" y="838200"/>
            <a:ext cx="28162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FF0000"/>
                </a:solidFill>
              </a:rPr>
              <a:t>Unknown = Plexiglas</a:t>
            </a:r>
          </a:p>
        </p:txBody>
      </p:sp>
      <p:sp>
        <p:nvSpPr>
          <p:cNvPr id="26" name="Rectangle 25"/>
          <p:cNvSpPr>
            <a:spLocks noChangeArrowheads="1"/>
          </p:cNvSpPr>
          <p:nvPr/>
        </p:nvSpPr>
        <p:spPr bwMode="auto">
          <a:xfrm>
            <a:off x="0" y="1295400"/>
            <a:ext cx="37846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u="sng">
                <a:solidFill>
                  <a:srgbClr val="FD7F31"/>
                </a:solidFill>
              </a:rPr>
              <a:t>Speed of light in Unknown</a:t>
            </a:r>
          </a:p>
          <a:p>
            <a:r>
              <a:rPr lang="en-US" b="1">
                <a:solidFill>
                  <a:srgbClr val="FF0000"/>
                </a:solidFill>
              </a:rPr>
              <a:t> </a:t>
            </a:r>
            <a:r>
              <a:rPr lang="en-US" b="1">
                <a:solidFill>
                  <a:srgbClr val="0070C0"/>
                </a:solidFill>
              </a:rPr>
              <a:t>n = c/v</a:t>
            </a:r>
            <a:r>
              <a:rPr lang="en-US" b="1" baseline="-25000">
                <a:solidFill>
                  <a:srgbClr val="0070C0"/>
                </a:solidFill>
              </a:rPr>
              <a:t>s</a:t>
            </a:r>
            <a:r>
              <a:rPr lang="en-US" b="1">
                <a:solidFill>
                  <a:srgbClr val="0070C0"/>
                </a:solidFill>
              </a:rPr>
              <a:t> </a:t>
            </a:r>
          </a:p>
          <a:p>
            <a:r>
              <a:rPr lang="en-US" b="1"/>
              <a:t>v</a:t>
            </a:r>
            <a:r>
              <a:rPr lang="en-US" b="1" baseline="-25000"/>
              <a:t>s </a:t>
            </a:r>
            <a:r>
              <a:rPr lang="en-US" b="1"/>
              <a:t>= c/n = </a:t>
            </a:r>
            <a:r>
              <a:rPr lang="en-US" b="1" u="sng"/>
              <a:t>3 x 10</a:t>
            </a:r>
            <a:r>
              <a:rPr lang="en-US" b="1" u="sng" baseline="30000"/>
              <a:t>8</a:t>
            </a:r>
            <a:r>
              <a:rPr lang="en-US" b="1" u="sng"/>
              <a:t> m/s</a:t>
            </a:r>
            <a:r>
              <a:rPr lang="en-US" b="1"/>
              <a:t> = </a:t>
            </a:r>
            <a:r>
              <a:rPr lang="en-US" b="1">
                <a:solidFill>
                  <a:srgbClr val="FF0000"/>
                </a:solidFill>
              </a:rPr>
              <a:t>2.05 x 10</a:t>
            </a:r>
            <a:r>
              <a:rPr lang="en-US" b="1" baseline="30000">
                <a:solidFill>
                  <a:srgbClr val="FF0000"/>
                </a:solidFill>
              </a:rPr>
              <a:t>8</a:t>
            </a:r>
            <a:r>
              <a:rPr lang="en-US" b="1">
                <a:solidFill>
                  <a:srgbClr val="FF0000"/>
                </a:solidFill>
              </a:rPr>
              <a:t> m/s</a:t>
            </a:r>
            <a:endParaRPr lang="en-US" b="1" u="sng">
              <a:solidFill>
                <a:srgbClr val="FF0000"/>
              </a:solidFill>
            </a:endParaRPr>
          </a:p>
          <a:p>
            <a:r>
              <a:rPr lang="en-US" b="1"/>
              <a:t>                   1.46</a:t>
            </a:r>
            <a:endParaRPr lang="en-US"/>
          </a:p>
        </p:txBody>
      </p:sp>
      <p:sp>
        <p:nvSpPr>
          <p:cNvPr id="34826" name="Rectangle 26"/>
          <p:cNvSpPr>
            <a:spLocks noChangeArrowheads="1"/>
          </p:cNvSpPr>
          <p:nvPr/>
        </p:nvSpPr>
        <p:spPr bwMode="auto">
          <a:xfrm>
            <a:off x="0" y="2667000"/>
            <a:ext cx="35052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solidFill>
                  <a:srgbClr val="FF0000"/>
                </a:solidFill>
              </a:rPr>
              <a:t>NOTE: Use CLEAR not frosted sides and θ</a:t>
            </a:r>
            <a:r>
              <a:rPr lang="en-US" b="1" baseline="-25000">
                <a:solidFill>
                  <a:srgbClr val="FF0000"/>
                </a:solidFill>
              </a:rPr>
              <a:t>i </a:t>
            </a:r>
            <a:r>
              <a:rPr lang="en-US" b="1">
                <a:solidFill>
                  <a:srgbClr val="FF0000"/>
                </a:solidFill>
              </a:rPr>
              <a:t>at the 1</a:t>
            </a:r>
            <a:r>
              <a:rPr lang="en-US" b="1" baseline="30000">
                <a:solidFill>
                  <a:srgbClr val="FF0000"/>
                </a:solidFill>
              </a:rPr>
              <a:t>st</a:t>
            </a:r>
            <a:r>
              <a:rPr lang="en-US" b="1">
                <a:solidFill>
                  <a:srgbClr val="FF0000"/>
                </a:solidFill>
              </a:rPr>
              <a:t>  interface &amp; θ</a:t>
            </a:r>
            <a:r>
              <a:rPr lang="en-US" b="1" baseline="-25000">
                <a:solidFill>
                  <a:srgbClr val="FF0000"/>
                </a:solidFill>
              </a:rPr>
              <a:t>r </a:t>
            </a:r>
            <a:r>
              <a:rPr lang="en-US" b="1">
                <a:solidFill>
                  <a:srgbClr val="FF0000"/>
                </a:solidFill>
              </a:rPr>
              <a:t>at the 2</a:t>
            </a:r>
            <a:r>
              <a:rPr lang="en-US" b="1" baseline="30000">
                <a:solidFill>
                  <a:srgbClr val="FF0000"/>
                </a:solidFill>
              </a:rPr>
              <a:t>nd </a:t>
            </a:r>
            <a:r>
              <a:rPr lang="en-US" b="1">
                <a:solidFill>
                  <a:srgbClr val="FF0000"/>
                </a:solidFill>
              </a:rPr>
              <a:t>interface should be equal because both are air—If not you will need to do 2 Snell Law calculations and average the n’s!!!!</a:t>
            </a: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5486400" y="1295400"/>
            <a:ext cx="3657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solidFill>
                  <a:srgbClr val="0070C0"/>
                </a:solidFill>
              </a:rPr>
              <a:t>Explanation: This sketch shows…</a:t>
            </a:r>
          </a:p>
        </p:txBody>
      </p:sp>
      <p:pic>
        <p:nvPicPr>
          <p:cNvPr id="34828" name="Picture 29" descr="http://nothingnerdy.wikispaces.com/file/view/refraction_laser_in_block.jpg/212690442/refraction_laser_in_bloc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26263" y="1658938"/>
            <a:ext cx="1901825" cy="1254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utoUpdateAnimBg="0"/>
      <p:bldP spid="22" grpId="0" autoUpdateAnimBg="0"/>
      <p:bldP spid="23" grpId="0" autoUpdateAnimBg="0"/>
      <p:bldP spid="24" grpId="0" autoUpdateAnimBg="0"/>
      <p:bldP spid="25" grpId="0" autoUpdateAnimBg="0"/>
      <p:bldP spid="26" grpId="0" autoUpdateAnimBg="0"/>
      <p:bldP spid="28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2"/>
          <p:cNvGrpSpPr>
            <a:grpSpLocks/>
          </p:cNvGrpSpPr>
          <p:nvPr/>
        </p:nvGrpSpPr>
        <p:grpSpPr bwMode="auto">
          <a:xfrm>
            <a:off x="4724400" y="1143000"/>
            <a:ext cx="1066800" cy="1143000"/>
            <a:chOff x="1066800" y="1676400"/>
            <a:chExt cx="1066800" cy="1143000"/>
          </a:xfrm>
        </p:grpSpPr>
        <p:sp>
          <p:nvSpPr>
            <p:cNvPr id="14" name="Flowchart: Delay 13"/>
            <p:cNvSpPr/>
            <p:nvPr/>
          </p:nvSpPr>
          <p:spPr>
            <a:xfrm>
              <a:off x="1600200" y="1676400"/>
              <a:ext cx="533400" cy="762000"/>
            </a:xfrm>
            <a:prstGeom prst="flowChartDelay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accent5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grpSp>
          <p:nvGrpSpPr>
            <p:cNvPr id="5" name="Group 10"/>
            <p:cNvGrpSpPr>
              <a:grpSpLocks/>
            </p:cNvGrpSpPr>
            <p:nvPr/>
          </p:nvGrpSpPr>
          <p:grpSpPr bwMode="auto">
            <a:xfrm>
              <a:off x="1066800" y="1828800"/>
              <a:ext cx="927224" cy="990600"/>
              <a:chOff x="1066800" y="1828800"/>
              <a:chExt cx="927224" cy="990600"/>
            </a:xfrm>
          </p:grpSpPr>
          <p:cxnSp>
            <p:nvCxnSpPr>
              <p:cNvPr id="16" name="Straight Arrow Connector 15"/>
              <p:cNvCxnSpPr>
                <a:endCxn id="14" idx="1"/>
              </p:cNvCxnSpPr>
              <p:nvPr/>
            </p:nvCxnSpPr>
            <p:spPr>
              <a:xfrm>
                <a:off x="1066800" y="1828800"/>
                <a:ext cx="533400" cy="228600"/>
              </a:xfrm>
              <a:prstGeom prst="straightConnector1">
                <a:avLst/>
              </a:prstGeom>
              <a:ln w="38100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Arrow Connector 16"/>
              <p:cNvCxnSpPr/>
              <p:nvPr/>
            </p:nvCxnSpPr>
            <p:spPr>
              <a:xfrm>
                <a:off x="1066800" y="2055813"/>
                <a:ext cx="533400" cy="1587"/>
              </a:xfrm>
              <a:prstGeom prst="straightConnector1">
                <a:avLst/>
              </a:prstGeom>
              <a:ln w="38100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Arrow Connector 17"/>
              <p:cNvCxnSpPr>
                <a:endCxn id="14" idx="1"/>
              </p:cNvCxnSpPr>
              <p:nvPr/>
            </p:nvCxnSpPr>
            <p:spPr>
              <a:xfrm flipV="1">
                <a:off x="1066800" y="2057400"/>
                <a:ext cx="533400" cy="227013"/>
              </a:xfrm>
              <a:prstGeom prst="straightConnector1">
                <a:avLst/>
              </a:prstGeom>
              <a:ln w="38100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5893" name="TextBox 18"/>
              <p:cNvSpPr txBox="1">
                <a:spLocks noChangeArrowheads="1"/>
              </p:cNvSpPr>
              <p:nvPr/>
            </p:nvSpPr>
            <p:spPr bwMode="auto">
              <a:xfrm>
                <a:off x="1488757" y="2357735"/>
                <a:ext cx="505267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400" b="1"/>
                  <a:t>3b</a:t>
                </a:r>
              </a:p>
            </p:txBody>
          </p:sp>
        </p:grpSp>
      </p:grpSp>
      <p:grpSp>
        <p:nvGrpSpPr>
          <p:cNvPr id="7" name="Group 36"/>
          <p:cNvGrpSpPr>
            <a:grpSpLocks/>
          </p:cNvGrpSpPr>
          <p:nvPr/>
        </p:nvGrpSpPr>
        <p:grpSpPr bwMode="auto">
          <a:xfrm>
            <a:off x="-152400" y="533400"/>
            <a:ext cx="1752600" cy="1600200"/>
            <a:chOff x="-533400" y="1066800"/>
            <a:chExt cx="1752600" cy="1600200"/>
          </a:xfrm>
        </p:grpSpPr>
        <p:grpSp>
          <p:nvGrpSpPr>
            <p:cNvPr id="10" name="Group 30"/>
            <p:cNvGrpSpPr>
              <a:grpSpLocks/>
            </p:cNvGrpSpPr>
            <p:nvPr/>
          </p:nvGrpSpPr>
          <p:grpSpPr bwMode="auto">
            <a:xfrm>
              <a:off x="-533400" y="1066800"/>
              <a:ext cx="1752600" cy="1600200"/>
              <a:chOff x="381000" y="2895600"/>
              <a:chExt cx="1752600" cy="1600200"/>
            </a:xfrm>
          </p:grpSpPr>
          <p:pic>
            <p:nvPicPr>
              <p:cNvPr id="35883" name="Picture 4" descr="http://lensonleeuwenhoek.net/images/lenses/lenstypes.jpg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381000" y="2971800"/>
                <a:ext cx="1600200" cy="14001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grpSp>
            <p:nvGrpSpPr>
              <p:cNvPr id="11" name="Group 29"/>
              <p:cNvGrpSpPr>
                <a:grpSpLocks/>
              </p:cNvGrpSpPr>
              <p:nvPr/>
            </p:nvGrpSpPr>
            <p:grpSpPr bwMode="auto">
              <a:xfrm>
                <a:off x="381000" y="2895600"/>
                <a:ext cx="1752600" cy="1600200"/>
                <a:chOff x="381000" y="2895600"/>
                <a:chExt cx="1752600" cy="1600200"/>
              </a:xfrm>
            </p:grpSpPr>
            <p:sp>
              <p:nvSpPr>
                <p:cNvPr id="27" name="Rectangle 26"/>
                <p:cNvSpPr/>
                <p:nvPr/>
              </p:nvSpPr>
              <p:spPr>
                <a:xfrm>
                  <a:off x="381000" y="2971800"/>
                  <a:ext cx="914400" cy="144780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28" name="Rectangle 27"/>
                <p:cNvSpPr/>
                <p:nvPr/>
              </p:nvSpPr>
              <p:spPr>
                <a:xfrm>
                  <a:off x="1066800" y="2895600"/>
                  <a:ext cx="914400" cy="22860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29" name="Rectangle 28"/>
                <p:cNvSpPr/>
                <p:nvPr/>
              </p:nvSpPr>
              <p:spPr>
                <a:xfrm>
                  <a:off x="1219200" y="4267200"/>
                  <a:ext cx="914400" cy="22860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r>
                    <a:rPr lang="en-US" sz="2400" b="1" dirty="0">
                      <a:solidFill>
                        <a:schemeClr val="tx1"/>
                      </a:solidFill>
                    </a:rPr>
                    <a:t>1</a:t>
                  </a:r>
                </a:p>
              </p:txBody>
            </p:sp>
          </p:grpSp>
        </p:grpSp>
        <p:cxnSp>
          <p:nvCxnSpPr>
            <p:cNvPr id="33" name="Straight Arrow Connector 32"/>
            <p:cNvCxnSpPr/>
            <p:nvPr/>
          </p:nvCxnSpPr>
          <p:spPr>
            <a:xfrm>
              <a:off x="0" y="1524000"/>
              <a:ext cx="533400" cy="1588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Arrow Connector 33"/>
            <p:cNvCxnSpPr/>
            <p:nvPr/>
          </p:nvCxnSpPr>
          <p:spPr>
            <a:xfrm>
              <a:off x="0" y="1827213"/>
              <a:ext cx="533400" cy="1587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Arrow Connector 34"/>
            <p:cNvCxnSpPr/>
            <p:nvPr/>
          </p:nvCxnSpPr>
          <p:spPr>
            <a:xfrm>
              <a:off x="0" y="2132013"/>
              <a:ext cx="533400" cy="1587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Group 45"/>
          <p:cNvGrpSpPr>
            <a:grpSpLocks/>
          </p:cNvGrpSpPr>
          <p:nvPr/>
        </p:nvGrpSpPr>
        <p:grpSpPr bwMode="auto">
          <a:xfrm>
            <a:off x="1828800" y="533400"/>
            <a:ext cx="2209800" cy="1676400"/>
            <a:chOff x="1066800" y="1066800"/>
            <a:chExt cx="2209800" cy="1676400"/>
          </a:xfrm>
        </p:grpSpPr>
        <p:grpSp>
          <p:nvGrpSpPr>
            <p:cNvPr id="13" name="Group 41"/>
            <p:cNvGrpSpPr>
              <a:grpSpLocks/>
            </p:cNvGrpSpPr>
            <p:nvPr/>
          </p:nvGrpSpPr>
          <p:grpSpPr bwMode="auto">
            <a:xfrm>
              <a:off x="1371600" y="1066800"/>
              <a:ext cx="1905000" cy="1676400"/>
              <a:chOff x="1371600" y="1066800"/>
              <a:chExt cx="1905000" cy="1676400"/>
            </a:xfrm>
          </p:grpSpPr>
          <p:pic>
            <p:nvPicPr>
              <p:cNvPr id="35874" name="Picture 6" descr="http://lensonleeuwenhoek.net/images/lenses/lenstypes.jpg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1447800" y="1066800"/>
                <a:ext cx="1752600" cy="15335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grpSp>
            <p:nvGrpSpPr>
              <p:cNvPr id="15" name="Group 40"/>
              <p:cNvGrpSpPr>
                <a:grpSpLocks/>
              </p:cNvGrpSpPr>
              <p:nvPr/>
            </p:nvGrpSpPr>
            <p:grpSpPr bwMode="auto">
              <a:xfrm>
                <a:off x="1371600" y="1066800"/>
                <a:ext cx="1905000" cy="1676400"/>
                <a:chOff x="1371600" y="1066800"/>
                <a:chExt cx="1905000" cy="1676400"/>
              </a:xfrm>
            </p:grpSpPr>
            <p:sp>
              <p:nvSpPr>
                <p:cNvPr id="38" name="Rectangle 37"/>
                <p:cNvSpPr/>
                <p:nvPr/>
              </p:nvSpPr>
              <p:spPr>
                <a:xfrm>
                  <a:off x="2133600" y="1066800"/>
                  <a:ext cx="1143000" cy="167640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39" name="Rectangle 38"/>
                <p:cNvSpPr/>
                <p:nvPr/>
              </p:nvSpPr>
              <p:spPr>
                <a:xfrm rot="10800000" flipV="1">
                  <a:off x="1371600" y="2514600"/>
                  <a:ext cx="1066800" cy="22860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r>
                    <a:rPr lang="en-US" sz="2400" b="1" dirty="0">
                      <a:solidFill>
                        <a:schemeClr val="tx1"/>
                      </a:solidFill>
                    </a:rPr>
                    <a:t>2</a:t>
                  </a:r>
                </a:p>
              </p:txBody>
            </p:sp>
            <p:sp>
              <p:nvSpPr>
                <p:cNvPr id="40" name="Rectangle 39"/>
                <p:cNvSpPr/>
                <p:nvPr/>
              </p:nvSpPr>
              <p:spPr>
                <a:xfrm>
                  <a:off x="1371600" y="1066800"/>
                  <a:ext cx="1066800" cy="15240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</p:grpSp>
        </p:grpSp>
        <p:cxnSp>
          <p:nvCxnSpPr>
            <p:cNvPr id="36" name="Straight Arrow Connector 35"/>
            <p:cNvCxnSpPr/>
            <p:nvPr/>
          </p:nvCxnSpPr>
          <p:spPr>
            <a:xfrm>
              <a:off x="1066800" y="1524000"/>
              <a:ext cx="533400" cy="1588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Arrow Connector 43"/>
            <p:cNvCxnSpPr/>
            <p:nvPr/>
          </p:nvCxnSpPr>
          <p:spPr>
            <a:xfrm>
              <a:off x="1066800" y="1903413"/>
              <a:ext cx="533400" cy="1587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Arrow Connector 44"/>
            <p:cNvCxnSpPr/>
            <p:nvPr/>
          </p:nvCxnSpPr>
          <p:spPr>
            <a:xfrm>
              <a:off x="1066800" y="2208213"/>
              <a:ext cx="533400" cy="1587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" name="Group 11"/>
          <p:cNvGrpSpPr>
            <a:grpSpLocks/>
          </p:cNvGrpSpPr>
          <p:nvPr/>
        </p:nvGrpSpPr>
        <p:grpSpPr bwMode="auto">
          <a:xfrm>
            <a:off x="3505200" y="1143000"/>
            <a:ext cx="1066800" cy="1143000"/>
            <a:chOff x="1066800" y="1676400"/>
            <a:chExt cx="1066800" cy="1143000"/>
          </a:xfrm>
        </p:grpSpPr>
        <p:sp>
          <p:nvSpPr>
            <p:cNvPr id="4" name="Flowchart: Delay 3"/>
            <p:cNvSpPr/>
            <p:nvPr/>
          </p:nvSpPr>
          <p:spPr>
            <a:xfrm>
              <a:off x="1600200" y="1676400"/>
              <a:ext cx="533400" cy="762000"/>
            </a:xfrm>
            <a:prstGeom prst="flowChartDelay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accent5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grpSp>
          <p:nvGrpSpPr>
            <p:cNvPr id="20" name="Group 10"/>
            <p:cNvGrpSpPr>
              <a:grpSpLocks/>
            </p:cNvGrpSpPr>
            <p:nvPr/>
          </p:nvGrpSpPr>
          <p:grpSpPr bwMode="auto">
            <a:xfrm>
              <a:off x="1066800" y="1828800"/>
              <a:ext cx="914400" cy="990600"/>
              <a:chOff x="1066800" y="1828800"/>
              <a:chExt cx="914400" cy="990600"/>
            </a:xfrm>
          </p:grpSpPr>
          <p:cxnSp>
            <p:nvCxnSpPr>
              <p:cNvPr id="6" name="Straight Arrow Connector 5"/>
              <p:cNvCxnSpPr/>
              <p:nvPr/>
            </p:nvCxnSpPr>
            <p:spPr>
              <a:xfrm>
                <a:off x="1066800" y="1828800"/>
                <a:ext cx="533400" cy="1588"/>
              </a:xfrm>
              <a:prstGeom prst="straightConnector1">
                <a:avLst/>
              </a:prstGeom>
              <a:ln w="38100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Straight Arrow Connector 7"/>
              <p:cNvCxnSpPr/>
              <p:nvPr/>
            </p:nvCxnSpPr>
            <p:spPr>
              <a:xfrm>
                <a:off x="1066800" y="2055813"/>
                <a:ext cx="533400" cy="1587"/>
              </a:xfrm>
              <a:prstGeom prst="straightConnector1">
                <a:avLst/>
              </a:prstGeom>
              <a:ln w="38100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Straight Arrow Connector 8"/>
              <p:cNvCxnSpPr/>
              <p:nvPr/>
            </p:nvCxnSpPr>
            <p:spPr>
              <a:xfrm>
                <a:off x="1066800" y="2284413"/>
                <a:ext cx="533400" cy="1587"/>
              </a:xfrm>
              <a:prstGeom prst="straightConnector1">
                <a:avLst/>
              </a:prstGeom>
              <a:ln w="38100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5869" name="TextBox 9"/>
              <p:cNvSpPr txBox="1">
                <a:spLocks noChangeArrowheads="1"/>
              </p:cNvSpPr>
              <p:nvPr/>
            </p:nvSpPr>
            <p:spPr bwMode="auto">
              <a:xfrm>
                <a:off x="1488757" y="2357735"/>
                <a:ext cx="492443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400" b="1"/>
                  <a:t>3a</a:t>
                </a:r>
              </a:p>
            </p:txBody>
          </p:sp>
        </p:grpSp>
      </p:grpSp>
      <p:grpSp>
        <p:nvGrpSpPr>
          <p:cNvPr id="21" name="Group 64"/>
          <p:cNvGrpSpPr>
            <a:grpSpLocks/>
          </p:cNvGrpSpPr>
          <p:nvPr/>
        </p:nvGrpSpPr>
        <p:grpSpPr bwMode="auto">
          <a:xfrm>
            <a:off x="6553200" y="762000"/>
            <a:ext cx="1371600" cy="1604963"/>
            <a:chOff x="5562600" y="1295400"/>
            <a:chExt cx="1371600" cy="1604665"/>
          </a:xfrm>
        </p:grpSpPr>
        <p:sp>
          <p:nvSpPr>
            <p:cNvPr id="47" name="Flowchart: Collate 46"/>
            <p:cNvSpPr/>
            <p:nvPr/>
          </p:nvSpPr>
          <p:spPr>
            <a:xfrm>
              <a:off x="6019800" y="1295400"/>
              <a:ext cx="914400" cy="1142788"/>
            </a:xfrm>
            <a:prstGeom prst="flowChartCollate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accent5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grpSp>
          <p:nvGrpSpPr>
            <p:cNvPr id="22" name="Group 63"/>
            <p:cNvGrpSpPr>
              <a:grpSpLocks/>
            </p:cNvGrpSpPr>
            <p:nvPr/>
          </p:nvGrpSpPr>
          <p:grpSpPr bwMode="auto">
            <a:xfrm>
              <a:off x="5562600" y="1371600"/>
              <a:ext cx="1102158" cy="1528465"/>
              <a:chOff x="5562600" y="1371600"/>
              <a:chExt cx="1102158" cy="1528465"/>
            </a:xfrm>
          </p:grpSpPr>
          <p:cxnSp>
            <p:nvCxnSpPr>
              <p:cNvPr id="49" name="Straight Arrow Connector 48"/>
              <p:cNvCxnSpPr/>
              <p:nvPr/>
            </p:nvCxnSpPr>
            <p:spPr>
              <a:xfrm>
                <a:off x="5638800" y="1371586"/>
                <a:ext cx="533400" cy="153959"/>
              </a:xfrm>
              <a:prstGeom prst="straightConnector1">
                <a:avLst/>
              </a:prstGeom>
              <a:ln w="38100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Arrow Connector 51"/>
              <p:cNvCxnSpPr/>
              <p:nvPr/>
            </p:nvCxnSpPr>
            <p:spPr>
              <a:xfrm>
                <a:off x="5638800" y="1600144"/>
                <a:ext cx="533400" cy="153959"/>
              </a:xfrm>
              <a:prstGeom prst="straightConnector1">
                <a:avLst/>
              </a:prstGeom>
              <a:ln w="38100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Straight Arrow Connector 56"/>
              <p:cNvCxnSpPr/>
              <p:nvPr/>
            </p:nvCxnSpPr>
            <p:spPr>
              <a:xfrm flipV="1">
                <a:off x="5562600" y="1981073"/>
                <a:ext cx="533400" cy="150785"/>
              </a:xfrm>
              <a:prstGeom prst="straightConnector1">
                <a:avLst/>
              </a:prstGeom>
              <a:ln w="38100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Straight Arrow Connector 58"/>
              <p:cNvCxnSpPr/>
              <p:nvPr/>
            </p:nvCxnSpPr>
            <p:spPr>
              <a:xfrm flipV="1">
                <a:off x="5638800" y="2211218"/>
                <a:ext cx="533400" cy="150784"/>
              </a:xfrm>
              <a:prstGeom prst="straightConnector1">
                <a:avLst/>
              </a:prstGeom>
              <a:ln w="38100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5863" name="TextBox 61"/>
              <p:cNvSpPr txBox="1">
                <a:spLocks noChangeArrowheads="1"/>
              </p:cNvSpPr>
              <p:nvPr/>
            </p:nvSpPr>
            <p:spPr bwMode="auto">
              <a:xfrm>
                <a:off x="6324600" y="2438400"/>
                <a:ext cx="340158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400" b="1"/>
                  <a:t>4</a:t>
                </a:r>
              </a:p>
            </p:txBody>
          </p:sp>
        </p:grpSp>
      </p:grpSp>
      <p:grpSp>
        <p:nvGrpSpPr>
          <p:cNvPr id="23" name="Group 74"/>
          <p:cNvGrpSpPr>
            <a:grpSpLocks/>
          </p:cNvGrpSpPr>
          <p:nvPr/>
        </p:nvGrpSpPr>
        <p:grpSpPr bwMode="auto">
          <a:xfrm>
            <a:off x="8001000" y="685800"/>
            <a:ext cx="1066800" cy="1604963"/>
            <a:chOff x="7086600" y="1219200"/>
            <a:chExt cx="1066800" cy="1604665"/>
          </a:xfrm>
        </p:grpSpPr>
        <p:sp>
          <p:nvSpPr>
            <p:cNvPr id="66" name="Flowchart: Sort 65"/>
            <p:cNvSpPr/>
            <p:nvPr/>
          </p:nvSpPr>
          <p:spPr>
            <a:xfrm>
              <a:off x="7543800" y="1219200"/>
              <a:ext cx="609600" cy="1218974"/>
            </a:xfrm>
            <a:prstGeom prst="flowChartSor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grpSp>
          <p:nvGrpSpPr>
            <p:cNvPr id="24" name="Group 73"/>
            <p:cNvGrpSpPr>
              <a:grpSpLocks/>
            </p:cNvGrpSpPr>
            <p:nvPr/>
          </p:nvGrpSpPr>
          <p:grpSpPr bwMode="auto">
            <a:xfrm>
              <a:off x="7086600" y="1449388"/>
              <a:ext cx="949758" cy="1374477"/>
              <a:chOff x="7086600" y="1449388"/>
              <a:chExt cx="949758" cy="1374477"/>
            </a:xfrm>
          </p:grpSpPr>
          <p:sp>
            <p:nvSpPr>
              <p:cNvPr id="35852" name="TextBox 62"/>
              <p:cNvSpPr txBox="1">
                <a:spLocks noChangeArrowheads="1"/>
              </p:cNvSpPr>
              <p:nvPr/>
            </p:nvSpPr>
            <p:spPr bwMode="auto">
              <a:xfrm>
                <a:off x="7696200" y="2362200"/>
                <a:ext cx="340158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400" b="1"/>
                  <a:t>5</a:t>
                </a:r>
              </a:p>
            </p:txBody>
          </p:sp>
          <p:cxnSp>
            <p:nvCxnSpPr>
              <p:cNvPr id="68" name="Straight Arrow Connector 67"/>
              <p:cNvCxnSpPr/>
              <p:nvPr/>
            </p:nvCxnSpPr>
            <p:spPr>
              <a:xfrm flipV="1">
                <a:off x="7086600" y="1449345"/>
                <a:ext cx="533400" cy="74598"/>
              </a:xfrm>
              <a:prstGeom prst="straightConnector1">
                <a:avLst/>
              </a:prstGeom>
              <a:ln w="38100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Straight Arrow Connector 69"/>
              <p:cNvCxnSpPr/>
              <p:nvPr/>
            </p:nvCxnSpPr>
            <p:spPr>
              <a:xfrm flipV="1">
                <a:off x="7086600" y="1677903"/>
                <a:ext cx="533400" cy="74598"/>
              </a:xfrm>
              <a:prstGeom prst="straightConnector1">
                <a:avLst/>
              </a:prstGeom>
              <a:ln w="38100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Straight Arrow Connector 70"/>
              <p:cNvCxnSpPr/>
              <p:nvPr/>
            </p:nvCxnSpPr>
            <p:spPr>
              <a:xfrm>
                <a:off x="7086600" y="1981058"/>
                <a:ext cx="533400" cy="153959"/>
              </a:xfrm>
              <a:prstGeom prst="straightConnector1">
                <a:avLst/>
              </a:prstGeom>
              <a:ln w="38100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Straight Arrow Connector 72"/>
              <p:cNvCxnSpPr/>
              <p:nvPr/>
            </p:nvCxnSpPr>
            <p:spPr>
              <a:xfrm>
                <a:off x="7162800" y="2209616"/>
                <a:ext cx="533400" cy="153959"/>
              </a:xfrm>
              <a:prstGeom prst="straightConnector1">
                <a:avLst/>
              </a:prstGeom>
              <a:ln w="38100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76" name="TextBox 75"/>
          <p:cNvSpPr txBox="1"/>
          <p:nvPr/>
        </p:nvSpPr>
        <p:spPr>
          <a:xfrm>
            <a:off x="0" y="1981200"/>
            <a:ext cx="9144000" cy="526297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200" b="1" dirty="0"/>
              <a:t>Procedure: 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2200" dirty="0"/>
              <a:t>As a group , trace the paths of the light rays through the different shapes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2200" dirty="0"/>
              <a:t>Test the shapes for reversibility (does it follow the same path back?)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2200" dirty="0"/>
              <a:t>Make </a:t>
            </a:r>
            <a:r>
              <a:rPr lang="en-US" sz="2200" b="1" dirty="0">
                <a:solidFill>
                  <a:srgbClr val="0070C0"/>
                </a:solidFill>
              </a:rPr>
              <a:t>summary table</a:t>
            </a:r>
            <a:r>
              <a:rPr lang="en-US" sz="2200" dirty="0"/>
              <a:t>: shape, converging/diverging &amp; reversibility</a:t>
            </a:r>
          </a:p>
          <a:p>
            <a:pPr algn="ctr">
              <a:defRPr/>
            </a:pPr>
            <a:endParaRPr lang="en-US" sz="2200" b="1" u="sng" cap="small" dirty="0"/>
          </a:p>
          <a:p>
            <a:pPr algn="ctr">
              <a:defRPr/>
            </a:pPr>
            <a:r>
              <a:rPr lang="en-US" sz="2800" b="1" u="sng" cap="small" dirty="0"/>
              <a:t>Lab report requirements: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2200" dirty="0"/>
              <a:t>Follow lab report handout for </a:t>
            </a:r>
            <a:r>
              <a:rPr lang="en-US" sz="2200" dirty="0" smtClean="0"/>
              <a:t>guidelines (I do not need it typed though)</a:t>
            </a:r>
            <a:endParaRPr lang="en-US" sz="2200" dirty="0"/>
          </a:p>
          <a:p>
            <a:pPr>
              <a:buFont typeface="Arial" pitchFamily="34" charset="0"/>
              <a:buChar char="•"/>
              <a:defRPr/>
            </a:pPr>
            <a:r>
              <a:rPr lang="en-US" sz="2200" dirty="0"/>
              <a:t>Each part should have its own data table </a:t>
            </a:r>
            <a:r>
              <a:rPr lang="en-US" sz="2200" dirty="0" smtClean="0"/>
              <a:t> (or use data table provided)</a:t>
            </a:r>
            <a:endParaRPr lang="en-US" sz="2200" dirty="0"/>
          </a:p>
          <a:p>
            <a:pPr>
              <a:buFont typeface="Arial" pitchFamily="34" charset="0"/>
              <a:buChar char="•"/>
              <a:defRPr/>
            </a:pPr>
            <a:r>
              <a:rPr lang="en-US" sz="2200" dirty="0"/>
              <a:t>Include Lab handout </a:t>
            </a:r>
            <a:r>
              <a:rPr lang="en-US" sz="2200" dirty="0" smtClean="0"/>
              <a:t>with </a:t>
            </a:r>
            <a:r>
              <a:rPr lang="en-US" sz="2200" dirty="0"/>
              <a:t>tape on it from Part </a:t>
            </a:r>
            <a:r>
              <a:rPr lang="en-US" sz="2200" dirty="0" smtClean="0"/>
              <a:t>1 (or on a blank sheet of paper)</a:t>
            </a:r>
            <a:endParaRPr lang="en-US" sz="2200" dirty="0"/>
          </a:p>
          <a:p>
            <a:pPr>
              <a:buFont typeface="Arial" pitchFamily="34" charset="0"/>
              <a:buChar char="•"/>
              <a:defRPr/>
            </a:pPr>
            <a:r>
              <a:rPr lang="en-US" sz="2200" dirty="0"/>
              <a:t>Part 2 sketches: put your name, block material name, sketch description explanation, clearly labeled &amp; diagramed &amp; ALL calculations clearly shown: Vs, </a:t>
            </a:r>
            <a:r>
              <a:rPr lang="en-US" sz="2200" dirty="0" err="1"/>
              <a:t>n’s</a:t>
            </a:r>
            <a:r>
              <a:rPr lang="en-US" sz="2200" dirty="0"/>
              <a:t> &amp; n</a:t>
            </a:r>
            <a:r>
              <a:rPr lang="en-US" sz="2200" baseline="-25000" dirty="0"/>
              <a:t>ave</a:t>
            </a:r>
            <a:r>
              <a:rPr lang="en-US" sz="2200" dirty="0"/>
              <a:t> &amp; % </a:t>
            </a:r>
            <a:r>
              <a:rPr lang="en-US" sz="2200" dirty="0" smtClean="0"/>
              <a:t>error  (each person does a different unknown)</a:t>
            </a:r>
            <a:endParaRPr lang="en-US" sz="2200" dirty="0"/>
          </a:p>
          <a:p>
            <a:pPr>
              <a:buFont typeface="Arial" pitchFamily="34" charset="0"/>
              <a:buChar char="•"/>
              <a:defRPr/>
            </a:pPr>
            <a:r>
              <a:rPr lang="en-US" sz="2200" dirty="0"/>
              <a:t>Part 3 Sketches: clearly diagramed &amp; labeled  &amp; summary </a:t>
            </a:r>
            <a:r>
              <a:rPr lang="en-US" sz="2200" dirty="0" smtClean="0"/>
              <a:t>table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2200" dirty="0" smtClean="0"/>
              <a:t>One Part 1 &amp; Part 3 &amp; conclusion &amp; summary per group – Part 2 </a:t>
            </a:r>
            <a:r>
              <a:rPr lang="en-US" sz="2200" smtClean="0"/>
              <a:t>each person</a:t>
            </a:r>
            <a:endParaRPr lang="en-US" sz="2200" dirty="0"/>
          </a:p>
          <a:p>
            <a:pPr>
              <a:defRPr/>
            </a:pPr>
            <a:endParaRPr lang="en-US" sz="22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-30163"/>
            <a:ext cx="8229600" cy="715963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b="1" u="sng" dirty="0" smtClean="0">
                <a:solidFill>
                  <a:schemeClr val="accent6">
                    <a:lumMod val="75000"/>
                  </a:schemeClr>
                </a:solidFill>
              </a:rPr>
              <a:t>LAB: Refraction of Light—Part 3</a:t>
            </a:r>
            <a:endParaRPr lang="en-US" b="1" u="sng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7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7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7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7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7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496</Words>
  <Application>Microsoft Office PowerPoint</Application>
  <PresentationFormat>On-screen Show (4:3)</PresentationFormat>
  <Paragraphs>62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Refraction Lab (Mr. Konichek)</vt:lpstr>
      <vt:lpstr>LAB: Refraction of Light—Part 1</vt:lpstr>
      <vt:lpstr>LAB: Refraction of Light—Part 2</vt:lpstr>
      <vt:lpstr>LAB: Refraction of Light—Part 3</vt:lpstr>
    </vt:vector>
  </TitlesOfParts>
  <Company>Stevens Point Area Public School District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Refraction Lab (Mr. Konichek)</dc:title>
  <dc:creator>Technology Services</dc:creator>
  <cp:lastModifiedBy>Technology Services</cp:lastModifiedBy>
  <cp:revision>1</cp:revision>
  <dcterms:created xsi:type="dcterms:W3CDTF">2012-05-10T18:44:07Z</dcterms:created>
  <dcterms:modified xsi:type="dcterms:W3CDTF">2012-05-10T18:53:10Z</dcterms:modified>
</cp:coreProperties>
</file>